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2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60" r:id="rId12"/>
    <p:sldId id="261" r:id="rId13"/>
    <p:sldId id="262" r:id="rId14"/>
    <p:sldId id="263" r:id="rId15"/>
    <p:sldId id="271" r:id="rId16"/>
    <p:sldId id="272" r:id="rId17"/>
  </p:sldIdLst>
  <p:sldSz cx="14630400" cy="8229600"/>
  <p:notesSz cx="8229600" cy="14630400"/>
  <p:embeddedFontLst>
    <p:embeddedFont>
      <p:font typeface="Gill Sans MT" panose="020B0502020104020203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590BD8-A01A-4F95-9941-65D15EECF54A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5C29A6-DED8-4959-B0B4-185C702D0EC7}">
      <dgm:prSet/>
      <dgm:spPr/>
      <dgm:t>
        <a:bodyPr/>
        <a:lstStyle/>
        <a:p>
          <a:r>
            <a:rPr lang="en-US" b="0" i="0" baseline="0" dirty="0">
              <a:latin typeface="Calibri" panose="020F0502020204030204" pitchFamily="34" charset="0"/>
              <a:cs typeface="Calibri" panose="020F0502020204030204" pitchFamily="34" charset="0"/>
            </a:rPr>
            <a:t>Credit Notes face the highest delay rate, so stricter policies are needed.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29E81F5-53F8-4C95-B5FC-A43EE08EA470}" type="parTrans" cxnId="{6A8B597B-6E49-4BA4-BF0E-95C3AB06A070}">
      <dgm:prSet/>
      <dgm:spPr/>
      <dgm:t>
        <a:bodyPr/>
        <a:lstStyle/>
        <a:p>
          <a:endParaRPr lang="en-US"/>
        </a:p>
      </dgm:t>
    </dgm:pt>
    <dgm:pt modelId="{1A29316B-D290-48BA-85D8-26AE97E0AEF8}" type="sibTrans" cxnId="{6A8B597B-6E49-4BA4-BF0E-95C3AB06A070}">
      <dgm:prSet/>
      <dgm:spPr/>
      <dgm:t>
        <a:bodyPr/>
        <a:lstStyle/>
        <a:p>
          <a:endParaRPr lang="en-US"/>
        </a:p>
      </dgm:t>
    </dgm:pt>
    <dgm:pt modelId="{433C28B4-2930-412B-B1EA-B18B34375607}">
      <dgm:prSet/>
      <dgm:spPr/>
      <dgm:t>
        <a:bodyPr/>
        <a:lstStyle/>
        <a:p>
          <a:r>
            <a:rPr lang="en-US" b="0" i="0" baseline="0" dirty="0">
              <a:latin typeface="Calibri" panose="020F0502020204030204" pitchFamily="34" charset="0"/>
              <a:cs typeface="Calibri" panose="020F0502020204030204" pitchFamily="34" charset="0"/>
            </a:rPr>
            <a:t>Goods invoices have higher delay rates, stricter policies are advised.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EE967B8-A5E2-4D08-908B-D359159277B3}" type="parTrans" cxnId="{410740EB-B56D-4087-A417-2173D223436D}">
      <dgm:prSet/>
      <dgm:spPr/>
      <dgm:t>
        <a:bodyPr/>
        <a:lstStyle/>
        <a:p>
          <a:endParaRPr lang="en-US"/>
        </a:p>
      </dgm:t>
    </dgm:pt>
    <dgm:pt modelId="{07C3124A-6950-4BE8-A8FA-F603C3F3C1D2}" type="sibTrans" cxnId="{410740EB-B56D-4087-A417-2173D223436D}">
      <dgm:prSet/>
      <dgm:spPr/>
      <dgm:t>
        <a:bodyPr/>
        <a:lstStyle/>
        <a:p>
          <a:endParaRPr lang="en-US"/>
        </a:p>
      </dgm:t>
    </dgm:pt>
    <dgm:pt modelId="{70F6C77E-EBCE-4559-BD4D-8F478B852803}">
      <dgm:prSet/>
      <dgm:spPr/>
      <dgm:t>
        <a:bodyPr/>
        <a:lstStyle/>
        <a:p>
          <a:r>
            <a:rPr lang="en-US" b="0" i="0" baseline="0" dirty="0">
              <a:latin typeface="Calibri" panose="020F0502020204030204" pitchFamily="34" charset="0"/>
              <a:cs typeface="Calibri" panose="020F0502020204030204" pitchFamily="34" charset="0"/>
            </a:rPr>
            <a:t>Focus on lower-value payments due to frequent delays.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D363780-2183-4D03-90CC-706FEEB8EC9B}" type="parTrans" cxnId="{869AE3B1-265A-4720-A05C-48C2D517C4EA}">
      <dgm:prSet/>
      <dgm:spPr/>
      <dgm:t>
        <a:bodyPr/>
        <a:lstStyle/>
        <a:p>
          <a:endParaRPr lang="en-US"/>
        </a:p>
      </dgm:t>
    </dgm:pt>
    <dgm:pt modelId="{2868202A-51F5-436E-A6C1-FB62CC0A4492}" type="sibTrans" cxnId="{869AE3B1-265A-4720-A05C-48C2D517C4EA}">
      <dgm:prSet/>
      <dgm:spPr/>
      <dgm:t>
        <a:bodyPr/>
        <a:lstStyle/>
        <a:p>
          <a:endParaRPr lang="en-US"/>
        </a:p>
      </dgm:t>
    </dgm:pt>
    <dgm:pt modelId="{68E30184-A7BD-4BC8-B364-2379D9AF0DCC}">
      <dgm:prSet/>
      <dgm:spPr/>
      <dgm:t>
        <a:bodyPr/>
        <a:lstStyle/>
        <a:p>
          <a:r>
            <a:rPr lang="en-US" b="0" i="0" baseline="0" dirty="0">
              <a:latin typeface="Calibri" panose="020F0502020204030204" pitchFamily="34" charset="0"/>
              <a:cs typeface="Calibri" panose="020F0502020204030204" pitchFamily="34" charset="0"/>
            </a:rPr>
            <a:t>Cluster 1 customers need increased focus on payment delays.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56D97C3-E4B3-439C-A048-2C13D5574B26}" type="parTrans" cxnId="{BCCBA34D-5D59-4C38-9243-506CEAC9A00A}">
      <dgm:prSet/>
      <dgm:spPr/>
      <dgm:t>
        <a:bodyPr/>
        <a:lstStyle/>
        <a:p>
          <a:endParaRPr lang="en-US"/>
        </a:p>
      </dgm:t>
    </dgm:pt>
    <dgm:pt modelId="{485A1E04-71C4-4D8F-A3AA-6027CF1FC3D3}" type="sibTrans" cxnId="{BCCBA34D-5D59-4C38-9243-506CEAC9A00A}">
      <dgm:prSet/>
      <dgm:spPr/>
      <dgm:t>
        <a:bodyPr/>
        <a:lstStyle/>
        <a:p>
          <a:endParaRPr lang="en-US"/>
        </a:p>
      </dgm:t>
    </dgm:pt>
    <dgm:pt modelId="{C12B1150-159F-4DBB-98A4-5B22ED395FFC}">
      <dgm:prSet/>
      <dgm:spPr/>
      <dgm:t>
        <a:bodyPr/>
        <a:lstStyle/>
        <a:p>
          <a:r>
            <a:rPr lang="en-US" b="0" i="0" baseline="0" dirty="0">
              <a:latin typeface="Calibri" panose="020F0502020204030204" pitchFamily="34" charset="0"/>
              <a:cs typeface="Calibri" panose="020F0502020204030204" pitchFamily="34" charset="0"/>
            </a:rPr>
            <a:t>Prioritize companies with high delayed payment probability and counts. </a:t>
          </a:r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7508068-57AA-4869-81FE-32B9E5BD3645}" type="parTrans" cxnId="{64EA0D88-903F-4AA3-AF4B-2B096BFDBDE3}">
      <dgm:prSet/>
      <dgm:spPr/>
      <dgm:t>
        <a:bodyPr/>
        <a:lstStyle/>
        <a:p>
          <a:endParaRPr lang="en-US"/>
        </a:p>
      </dgm:t>
    </dgm:pt>
    <dgm:pt modelId="{5CE1DD9B-E297-4AAC-8E20-3FEB007CBF65}" type="sibTrans" cxnId="{64EA0D88-903F-4AA3-AF4B-2B096BFDBDE3}">
      <dgm:prSet/>
      <dgm:spPr/>
      <dgm:t>
        <a:bodyPr/>
        <a:lstStyle/>
        <a:p>
          <a:endParaRPr lang="en-US"/>
        </a:p>
      </dgm:t>
    </dgm:pt>
    <dgm:pt modelId="{EA0B2EE3-EB59-4C3D-8202-955E2828DB4B}" type="pres">
      <dgm:prSet presAssocID="{96590BD8-A01A-4F95-9941-65D15EECF54A}" presName="outerComposite" presStyleCnt="0">
        <dgm:presLayoutVars>
          <dgm:chMax val="5"/>
          <dgm:dir/>
          <dgm:resizeHandles val="exact"/>
        </dgm:presLayoutVars>
      </dgm:prSet>
      <dgm:spPr/>
    </dgm:pt>
    <dgm:pt modelId="{F4B2DBFF-6440-49A5-8941-21E9D58E0F21}" type="pres">
      <dgm:prSet presAssocID="{96590BD8-A01A-4F95-9941-65D15EECF54A}" presName="dummyMaxCanvas" presStyleCnt="0">
        <dgm:presLayoutVars/>
      </dgm:prSet>
      <dgm:spPr/>
    </dgm:pt>
    <dgm:pt modelId="{72B2F1CD-ED12-40E8-BBE4-05F72BCCB7D8}" type="pres">
      <dgm:prSet presAssocID="{96590BD8-A01A-4F95-9941-65D15EECF54A}" presName="FiveNodes_1" presStyleLbl="node1" presStyleIdx="0" presStyleCnt="5">
        <dgm:presLayoutVars>
          <dgm:bulletEnabled val="1"/>
        </dgm:presLayoutVars>
      </dgm:prSet>
      <dgm:spPr/>
    </dgm:pt>
    <dgm:pt modelId="{FA54AB8E-0C2A-4994-A70B-218486CD4C59}" type="pres">
      <dgm:prSet presAssocID="{96590BD8-A01A-4F95-9941-65D15EECF54A}" presName="FiveNodes_2" presStyleLbl="node1" presStyleIdx="1" presStyleCnt="5">
        <dgm:presLayoutVars>
          <dgm:bulletEnabled val="1"/>
        </dgm:presLayoutVars>
      </dgm:prSet>
      <dgm:spPr/>
    </dgm:pt>
    <dgm:pt modelId="{8ABFD4D0-C0F2-4BC2-A8D2-8F68CB3BBCE6}" type="pres">
      <dgm:prSet presAssocID="{96590BD8-A01A-4F95-9941-65D15EECF54A}" presName="FiveNodes_3" presStyleLbl="node1" presStyleIdx="2" presStyleCnt="5">
        <dgm:presLayoutVars>
          <dgm:bulletEnabled val="1"/>
        </dgm:presLayoutVars>
      </dgm:prSet>
      <dgm:spPr/>
    </dgm:pt>
    <dgm:pt modelId="{A8D82DE1-284E-4321-8C78-9D069C1E452D}" type="pres">
      <dgm:prSet presAssocID="{96590BD8-A01A-4F95-9941-65D15EECF54A}" presName="FiveNodes_4" presStyleLbl="node1" presStyleIdx="3" presStyleCnt="5">
        <dgm:presLayoutVars>
          <dgm:bulletEnabled val="1"/>
        </dgm:presLayoutVars>
      </dgm:prSet>
      <dgm:spPr/>
    </dgm:pt>
    <dgm:pt modelId="{83872B37-9F78-46A8-8B3D-375D94B22E6A}" type="pres">
      <dgm:prSet presAssocID="{96590BD8-A01A-4F95-9941-65D15EECF54A}" presName="FiveNodes_5" presStyleLbl="node1" presStyleIdx="4" presStyleCnt="5">
        <dgm:presLayoutVars>
          <dgm:bulletEnabled val="1"/>
        </dgm:presLayoutVars>
      </dgm:prSet>
      <dgm:spPr/>
    </dgm:pt>
    <dgm:pt modelId="{9D000F80-C696-444E-8781-B7A8A3B9CBAF}" type="pres">
      <dgm:prSet presAssocID="{96590BD8-A01A-4F95-9941-65D15EECF54A}" presName="FiveConn_1-2" presStyleLbl="fgAccFollowNode1" presStyleIdx="0" presStyleCnt="4">
        <dgm:presLayoutVars>
          <dgm:bulletEnabled val="1"/>
        </dgm:presLayoutVars>
      </dgm:prSet>
      <dgm:spPr/>
    </dgm:pt>
    <dgm:pt modelId="{6311076C-58CE-4BD9-89C3-4AF2938E20B2}" type="pres">
      <dgm:prSet presAssocID="{96590BD8-A01A-4F95-9941-65D15EECF54A}" presName="FiveConn_2-3" presStyleLbl="fgAccFollowNode1" presStyleIdx="1" presStyleCnt="4">
        <dgm:presLayoutVars>
          <dgm:bulletEnabled val="1"/>
        </dgm:presLayoutVars>
      </dgm:prSet>
      <dgm:spPr/>
    </dgm:pt>
    <dgm:pt modelId="{1E922800-E2D6-4749-91FF-F6DFF5C36A91}" type="pres">
      <dgm:prSet presAssocID="{96590BD8-A01A-4F95-9941-65D15EECF54A}" presName="FiveConn_3-4" presStyleLbl="fgAccFollowNode1" presStyleIdx="2" presStyleCnt="4">
        <dgm:presLayoutVars>
          <dgm:bulletEnabled val="1"/>
        </dgm:presLayoutVars>
      </dgm:prSet>
      <dgm:spPr/>
    </dgm:pt>
    <dgm:pt modelId="{8D23F541-B72D-4618-9993-0F17FDEBBD00}" type="pres">
      <dgm:prSet presAssocID="{96590BD8-A01A-4F95-9941-65D15EECF54A}" presName="FiveConn_4-5" presStyleLbl="fgAccFollowNode1" presStyleIdx="3" presStyleCnt="4">
        <dgm:presLayoutVars>
          <dgm:bulletEnabled val="1"/>
        </dgm:presLayoutVars>
      </dgm:prSet>
      <dgm:spPr/>
    </dgm:pt>
    <dgm:pt modelId="{1A95A4B4-4CF5-4F76-B315-BCFD63644CEC}" type="pres">
      <dgm:prSet presAssocID="{96590BD8-A01A-4F95-9941-65D15EECF54A}" presName="FiveNodes_1_text" presStyleLbl="node1" presStyleIdx="4" presStyleCnt="5">
        <dgm:presLayoutVars>
          <dgm:bulletEnabled val="1"/>
        </dgm:presLayoutVars>
      </dgm:prSet>
      <dgm:spPr/>
    </dgm:pt>
    <dgm:pt modelId="{AC846557-0433-4E16-A16E-3E8189E146DB}" type="pres">
      <dgm:prSet presAssocID="{96590BD8-A01A-4F95-9941-65D15EECF54A}" presName="FiveNodes_2_text" presStyleLbl="node1" presStyleIdx="4" presStyleCnt="5">
        <dgm:presLayoutVars>
          <dgm:bulletEnabled val="1"/>
        </dgm:presLayoutVars>
      </dgm:prSet>
      <dgm:spPr/>
    </dgm:pt>
    <dgm:pt modelId="{F8281961-F4AB-4568-83EB-0A827B068459}" type="pres">
      <dgm:prSet presAssocID="{96590BD8-A01A-4F95-9941-65D15EECF54A}" presName="FiveNodes_3_text" presStyleLbl="node1" presStyleIdx="4" presStyleCnt="5">
        <dgm:presLayoutVars>
          <dgm:bulletEnabled val="1"/>
        </dgm:presLayoutVars>
      </dgm:prSet>
      <dgm:spPr/>
    </dgm:pt>
    <dgm:pt modelId="{765C991F-038C-4669-AFB6-59A9D8026E64}" type="pres">
      <dgm:prSet presAssocID="{96590BD8-A01A-4F95-9941-65D15EECF54A}" presName="FiveNodes_4_text" presStyleLbl="node1" presStyleIdx="4" presStyleCnt="5">
        <dgm:presLayoutVars>
          <dgm:bulletEnabled val="1"/>
        </dgm:presLayoutVars>
      </dgm:prSet>
      <dgm:spPr/>
    </dgm:pt>
    <dgm:pt modelId="{DA0EE4CD-8188-482D-8393-555D85D08E3F}" type="pres">
      <dgm:prSet presAssocID="{96590BD8-A01A-4F95-9941-65D15EECF54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2F4892A-6B6F-496D-9515-94CF1AACB2D1}" type="presOf" srcId="{433C28B4-2930-412B-B1EA-B18B34375607}" destId="{AC846557-0433-4E16-A16E-3E8189E146DB}" srcOrd="1" destOrd="0" presId="urn:microsoft.com/office/officeart/2005/8/layout/vProcess5"/>
    <dgm:cxn modelId="{AE4F3D2B-6CD5-4D0D-BEF2-B72AF4CD00BC}" type="presOf" srcId="{265C29A6-DED8-4959-B0B4-185C702D0EC7}" destId="{72B2F1CD-ED12-40E8-BBE4-05F72BCCB7D8}" srcOrd="0" destOrd="0" presId="urn:microsoft.com/office/officeart/2005/8/layout/vProcess5"/>
    <dgm:cxn modelId="{F4B8A940-4A1C-4403-BEF0-F038B73731A9}" type="presOf" srcId="{265C29A6-DED8-4959-B0B4-185C702D0EC7}" destId="{1A95A4B4-4CF5-4F76-B315-BCFD63644CEC}" srcOrd="1" destOrd="0" presId="urn:microsoft.com/office/officeart/2005/8/layout/vProcess5"/>
    <dgm:cxn modelId="{80336746-4EE0-451C-B5D0-9EE9C8F3CA89}" type="presOf" srcId="{70F6C77E-EBCE-4559-BD4D-8F478B852803}" destId="{F8281961-F4AB-4568-83EB-0A827B068459}" srcOrd="1" destOrd="0" presId="urn:microsoft.com/office/officeart/2005/8/layout/vProcess5"/>
    <dgm:cxn modelId="{BCCBA34D-5D59-4C38-9243-506CEAC9A00A}" srcId="{96590BD8-A01A-4F95-9941-65D15EECF54A}" destId="{68E30184-A7BD-4BC8-B364-2379D9AF0DCC}" srcOrd="3" destOrd="0" parTransId="{A56D97C3-E4B3-439C-A048-2C13D5574B26}" sibTransId="{485A1E04-71C4-4D8F-A3AA-6027CF1FC3D3}"/>
    <dgm:cxn modelId="{3A125E4E-2317-445A-9FA1-D96ED86BB71B}" type="presOf" srcId="{2868202A-51F5-436E-A6C1-FB62CC0A4492}" destId="{1E922800-E2D6-4749-91FF-F6DFF5C36A91}" srcOrd="0" destOrd="0" presId="urn:microsoft.com/office/officeart/2005/8/layout/vProcess5"/>
    <dgm:cxn modelId="{6A8B597B-6E49-4BA4-BF0E-95C3AB06A070}" srcId="{96590BD8-A01A-4F95-9941-65D15EECF54A}" destId="{265C29A6-DED8-4959-B0B4-185C702D0EC7}" srcOrd="0" destOrd="0" parTransId="{A29E81F5-53F8-4C95-B5FC-A43EE08EA470}" sibTransId="{1A29316B-D290-48BA-85D8-26AE97E0AEF8}"/>
    <dgm:cxn modelId="{64EA0D88-903F-4AA3-AF4B-2B096BFDBDE3}" srcId="{96590BD8-A01A-4F95-9941-65D15EECF54A}" destId="{C12B1150-159F-4DBB-98A4-5B22ED395FFC}" srcOrd="4" destOrd="0" parTransId="{C7508068-57AA-4869-81FE-32B9E5BD3645}" sibTransId="{5CE1DD9B-E297-4AAC-8E20-3FEB007CBF65}"/>
    <dgm:cxn modelId="{B58E0196-CE5B-4BFB-B43F-CAD47DDA4480}" type="presOf" srcId="{485A1E04-71C4-4D8F-A3AA-6027CF1FC3D3}" destId="{8D23F541-B72D-4618-9993-0F17FDEBBD00}" srcOrd="0" destOrd="0" presId="urn:microsoft.com/office/officeart/2005/8/layout/vProcess5"/>
    <dgm:cxn modelId="{A43DDCAC-DA43-484A-B8A1-F05441744FF3}" type="presOf" srcId="{07C3124A-6950-4BE8-A8FA-F603C3F3C1D2}" destId="{6311076C-58CE-4BD9-89C3-4AF2938E20B2}" srcOrd="0" destOrd="0" presId="urn:microsoft.com/office/officeart/2005/8/layout/vProcess5"/>
    <dgm:cxn modelId="{869AE3B1-265A-4720-A05C-48C2D517C4EA}" srcId="{96590BD8-A01A-4F95-9941-65D15EECF54A}" destId="{70F6C77E-EBCE-4559-BD4D-8F478B852803}" srcOrd="2" destOrd="0" parTransId="{FD363780-2183-4D03-90CC-706FEEB8EC9B}" sibTransId="{2868202A-51F5-436E-A6C1-FB62CC0A4492}"/>
    <dgm:cxn modelId="{ECDED3B6-B108-4F71-BAC4-355FF951B13D}" type="presOf" srcId="{70F6C77E-EBCE-4559-BD4D-8F478B852803}" destId="{8ABFD4D0-C0F2-4BC2-A8D2-8F68CB3BBCE6}" srcOrd="0" destOrd="0" presId="urn:microsoft.com/office/officeart/2005/8/layout/vProcess5"/>
    <dgm:cxn modelId="{963A26C6-5E1F-472E-A1AF-AB4D504B1BFA}" type="presOf" srcId="{433C28B4-2930-412B-B1EA-B18B34375607}" destId="{FA54AB8E-0C2A-4994-A70B-218486CD4C59}" srcOrd="0" destOrd="0" presId="urn:microsoft.com/office/officeart/2005/8/layout/vProcess5"/>
    <dgm:cxn modelId="{B7451ACA-6C0B-40A4-9778-09C3B7D6B69D}" type="presOf" srcId="{68E30184-A7BD-4BC8-B364-2379D9AF0DCC}" destId="{765C991F-038C-4669-AFB6-59A9D8026E64}" srcOrd="1" destOrd="0" presId="urn:microsoft.com/office/officeart/2005/8/layout/vProcess5"/>
    <dgm:cxn modelId="{9BA2E7D8-DDF7-4DCA-9566-F94BDDD91829}" type="presOf" srcId="{68E30184-A7BD-4BC8-B364-2379D9AF0DCC}" destId="{A8D82DE1-284E-4321-8C78-9D069C1E452D}" srcOrd="0" destOrd="0" presId="urn:microsoft.com/office/officeart/2005/8/layout/vProcess5"/>
    <dgm:cxn modelId="{92894FDB-76BD-444D-96B7-80DCA3FAD01C}" type="presOf" srcId="{96590BD8-A01A-4F95-9941-65D15EECF54A}" destId="{EA0B2EE3-EB59-4C3D-8202-955E2828DB4B}" srcOrd="0" destOrd="0" presId="urn:microsoft.com/office/officeart/2005/8/layout/vProcess5"/>
    <dgm:cxn modelId="{475B85DC-560E-4EAA-A131-8EB8F432519D}" type="presOf" srcId="{C12B1150-159F-4DBB-98A4-5B22ED395FFC}" destId="{83872B37-9F78-46A8-8B3D-375D94B22E6A}" srcOrd="0" destOrd="0" presId="urn:microsoft.com/office/officeart/2005/8/layout/vProcess5"/>
    <dgm:cxn modelId="{C398EADF-9D3B-4035-9D80-12C6CDE573CA}" type="presOf" srcId="{C12B1150-159F-4DBB-98A4-5B22ED395FFC}" destId="{DA0EE4CD-8188-482D-8393-555D85D08E3F}" srcOrd="1" destOrd="0" presId="urn:microsoft.com/office/officeart/2005/8/layout/vProcess5"/>
    <dgm:cxn modelId="{D4A05EE4-27A0-498F-81CF-3A2DA5071470}" type="presOf" srcId="{1A29316B-D290-48BA-85D8-26AE97E0AEF8}" destId="{9D000F80-C696-444E-8781-B7A8A3B9CBAF}" srcOrd="0" destOrd="0" presId="urn:microsoft.com/office/officeart/2005/8/layout/vProcess5"/>
    <dgm:cxn modelId="{410740EB-B56D-4087-A417-2173D223436D}" srcId="{96590BD8-A01A-4F95-9941-65D15EECF54A}" destId="{433C28B4-2930-412B-B1EA-B18B34375607}" srcOrd="1" destOrd="0" parTransId="{EEE967B8-A5E2-4D08-908B-D359159277B3}" sibTransId="{07C3124A-6950-4BE8-A8FA-F603C3F3C1D2}"/>
    <dgm:cxn modelId="{2077D0FF-3CEC-4FAF-8C70-7F1B20C84A96}" type="presParOf" srcId="{EA0B2EE3-EB59-4C3D-8202-955E2828DB4B}" destId="{F4B2DBFF-6440-49A5-8941-21E9D58E0F21}" srcOrd="0" destOrd="0" presId="urn:microsoft.com/office/officeart/2005/8/layout/vProcess5"/>
    <dgm:cxn modelId="{DF82736F-729A-4FEC-8BD7-6EA67C8E8890}" type="presParOf" srcId="{EA0B2EE3-EB59-4C3D-8202-955E2828DB4B}" destId="{72B2F1CD-ED12-40E8-BBE4-05F72BCCB7D8}" srcOrd="1" destOrd="0" presId="urn:microsoft.com/office/officeart/2005/8/layout/vProcess5"/>
    <dgm:cxn modelId="{2ADBCA3E-BFEE-48FA-893F-59B4EF86AF6D}" type="presParOf" srcId="{EA0B2EE3-EB59-4C3D-8202-955E2828DB4B}" destId="{FA54AB8E-0C2A-4994-A70B-218486CD4C59}" srcOrd="2" destOrd="0" presId="urn:microsoft.com/office/officeart/2005/8/layout/vProcess5"/>
    <dgm:cxn modelId="{748BE6B5-E98B-4C2F-9030-7153E2B051D3}" type="presParOf" srcId="{EA0B2EE3-EB59-4C3D-8202-955E2828DB4B}" destId="{8ABFD4D0-C0F2-4BC2-A8D2-8F68CB3BBCE6}" srcOrd="3" destOrd="0" presId="urn:microsoft.com/office/officeart/2005/8/layout/vProcess5"/>
    <dgm:cxn modelId="{5518C892-45EB-42E3-A8B6-599062AE1A3C}" type="presParOf" srcId="{EA0B2EE3-EB59-4C3D-8202-955E2828DB4B}" destId="{A8D82DE1-284E-4321-8C78-9D069C1E452D}" srcOrd="4" destOrd="0" presId="urn:microsoft.com/office/officeart/2005/8/layout/vProcess5"/>
    <dgm:cxn modelId="{EDC4128C-BA78-416A-B49B-FCC448BAAFAC}" type="presParOf" srcId="{EA0B2EE3-EB59-4C3D-8202-955E2828DB4B}" destId="{83872B37-9F78-46A8-8B3D-375D94B22E6A}" srcOrd="5" destOrd="0" presId="urn:microsoft.com/office/officeart/2005/8/layout/vProcess5"/>
    <dgm:cxn modelId="{9CA77EE0-FAFD-424D-8EF3-701F4A9C02FC}" type="presParOf" srcId="{EA0B2EE3-EB59-4C3D-8202-955E2828DB4B}" destId="{9D000F80-C696-444E-8781-B7A8A3B9CBAF}" srcOrd="6" destOrd="0" presId="urn:microsoft.com/office/officeart/2005/8/layout/vProcess5"/>
    <dgm:cxn modelId="{D29B2100-C120-4EDC-817D-3B6A99EC01D7}" type="presParOf" srcId="{EA0B2EE3-EB59-4C3D-8202-955E2828DB4B}" destId="{6311076C-58CE-4BD9-89C3-4AF2938E20B2}" srcOrd="7" destOrd="0" presId="urn:microsoft.com/office/officeart/2005/8/layout/vProcess5"/>
    <dgm:cxn modelId="{D566ACBA-5ECE-41F6-B3F1-441E4747EEA5}" type="presParOf" srcId="{EA0B2EE3-EB59-4C3D-8202-955E2828DB4B}" destId="{1E922800-E2D6-4749-91FF-F6DFF5C36A91}" srcOrd="8" destOrd="0" presId="urn:microsoft.com/office/officeart/2005/8/layout/vProcess5"/>
    <dgm:cxn modelId="{904BF13C-B3AA-4365-86FD-A1C315DC7479}" type="presParOf" srcId="{EA0B2EE3-EB59-4C3D-8202-955E2828DB4B}" destId="{8D23F541-B72D-4618-9993-0F17FDEBBD00}" srcOrd="9" destOrd="0" presId="urn:microsoft.com/office/officeart/2005/8/layout/vProcess5"/>
    <dgm:cxn modelId="{14BACC5C-462A-4F68-9B30-7056D6A77006}" type="presParOf" srcId="{EA0B2EE3-EB59-4C3D-8202-955E2828DB4B}" destId="{1A95A4B4-4CF5-4F76-B315-BCFD63644CEC}" srcOrd="10" destOrd="0" presId="urn:microsoft.com/office/officeart/2005/8/layout/vProcess5"/>
    <dgm:cxn modelId="{4E7FFD59-9CCF-411E-A00F-F97F08999CD3}" type="presParOf" srcId="{EA0B2EE3-EB59-4C3D-8202-955E2828DB4B}" destId="{AC846557-0433-4E16-A16E-3E8189E146DB}" srcOrd="11" destOrd="0" presId="urn:microsoft.com/office/officeart/2005/8/layout/vProcess5"/>
    <dgm:cxn modelId="{6FE888B4-2DE8-4F9B-9B58-13E3596F8CB0}" type="presParOf" srcId="{EA0B2EE3-EB59-4C3D-8202-955E2828DB4B}" destId="{F8281961-F4AB-4568-83EB-0A827B068459}" srcOrd="12" destOrd="0" presId="urn:microsoft.com/office/officeart/2005/8/layout/vProcess5"/>
    <dgm:cxn modelId="{BE37C9D0-389D-4C9F-B9AF-05F42F7BA5A1}" type="presParOf" srcId="{EA0B2EE3-EB59-4C3D-8202-955E2828DB4B}" destId="{765C991F-038C-4669-AFB6-59A9D8026E64}" srcOrd="13" destOrd="0" presId="urn:microsoft.com/office/officeart/2005/8/layout/vProcess5"/>
    <dgm:cxn modelId="{07F0009D-2B01-4B45-87A8-734529C97A63}" type="presParOf" srcId="{EA0B2EE3-EB59-4C3D-8202-955E2828DB4B}" destId="{DA0EE4CD-8188-482D-8393-555D85D08E3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2F1CD-ED12-40E8-BBE4-05F72BCCB7D8}">
      <dsp:nvSpPr>
        <dsp:cNvPr id="0" name=""/>
        <dsp:cNvSpPr/>
      </dsp:nvSpPr>
      <dsp:spPr>
        <a:xfrm>
          <a:off x="0" y="0"/>
          <a:ext cx="8874442" cy="8042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Credit Notes face the highest delay rate, so stricter policies are needed. 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3555" y="23555"/>
        <a:ext cx="7912535" cy="757106"/>
      </dsp:txXfrm>
    </dsp:sp>
    <dsp:sp modelId="{FA54AB8E-0C2A-4994-A70B-218486CD4C59}">
      <dsp:nvSpPr>
        <dsp:cNvPr id="0" name=""/>
        <dsp:cNvSpPr/>
      </dsp:nvSpPr>
      <dsp:spPr>
        <a:xfrm>
          <a:off x="662701" y="915913"/>
          <a:ext cx="8874442" cy="804216"/>
        </a:xfrm>
        <a:prstGeom prst="roundRect">
          <a:avLst>
            <a:gd name="adj" fmla="val 10000"/>
          </a:avLst>
        </a:prstGeom>
        <a:solidFill>
          <a:schemeClr val="accent2">
            <a:hueOff val="-848244"/>
            <a:satOff val="2796"/>
            <a:lumOff val="299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Goods invoices have higher delay rates, stricter policies are advised. 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86256" y="939468"/>
        <a:ext cx="7641889" cy="757106"/>
      </dsp:txXfrm>
    </dsp:sp>
    <dsp:sp modelId="{8ABFD4D0-C0F2-4BC2-A8D2-8F68CB3BBCE6}">
      <dsp:nvSpPr>
        <dsp:cNvPr id="0" name=""/>
        <dsp:cNvSpPr/>
      </dsp:nvSpPr>
      <dsp:spPr>
        <a:xfrm>
          <a:off x="1325403" y="1831827"/>
          <a:ext cx="8874442" cy="804216"/>
        </a:xfrm>
        <a:prstGeom prst="roundRect">
          <a:avLst>
            <a:gd name="adj" fmla="val 10000"/>
          </a:avLst>
        </a:prstGeom>
        <a:solidFill>
          <a:schemeClr val="accent2">
            <a:hueOff val="-1696488"/>
            <a:satOff val="5592"/>
            <a:lumOff val="598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Focus on lower-value payments due to frequent delays. 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348958" y="1855382"/>
        <a:ext cx="7641889" cy="757106"/>
      </dsp:txXfrm>
    </dsp:sp>
    <dsp:sp modelId="{A8D82DE1-284E-4321-8C78-9D069C1E452D}">
      <dsp:nvSpPr>
        <dsp:cNvPr id="0" name=""/>
        <dsp:cNvSpPr/>
      </dsp:nvSpPr>
      <dsp:spPr>
        <a:xfrm>
          <a:off x="1988105" y="2747741"/>
          <a:ext cx="8874442" cy="804216"/>
        </a:xfrm>
        <a:prstGeom prst="roundRect">
          <a:avLst>
            <a:gd name="adj" fmla="val 10000"/>
          </a:avLst>
        </a:prstGeom>
        <a:solidFill>
          <a:schemeClr val="accent2">
            <a:hueOff val="-2544732"/>
            <a:satOff val="8389"/>
            <a:lumOff val="89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Cluster 1 customers need increased focus on payment delays. 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11660" y="2771296"/>
        <a:ext cx="7641889" cy="757106"/>
      </dsp:txXfrm>
    </dsp:sp>
    <dsp:sp modelId="{83872B37-9F78-46A8-8B3D-375D94B22E6A}">
      <dsp:nvSpPr>
        <dsp:cNvPr id="0" name=""/>
        <dsp:cNvSpPr/>
      </dsp:nvSpPr>
      <dsp:spPr>
        <a:xfrm>
          <a:off x="2650807" y="3663655"/>
          <a:ext cx="8874442" cy="804216"/>
        </a:xfrm>
        <a:prstGeom prst="roundRect">
          <a:avLst>
            <a:gd name="adj" fmla="val 10000"/>
          </a:avLst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>
              <a:latin typeface="Calibri" panose="020F0502020204030204" pitchFamily="34" charset="0"/>
              <a:cs typeface="Calibri" panose="020F0502020204030204" pitchFamily="34" charset="0"/>
            </a:rPr>
            <a:t>Prioritize companies with high delayed payment probability and counts. </a:t>
          </a:r>
          <a:endParaRPr lang="en-US" sz="21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674362" y="3687210"/>
        <a:ext cx="7641889" cy="757106"/>
      </dsp:txXfrm>
    </dsp:sp>
    <dsp:sp modelId="{9D000F80-C696-444E-8781-B7A8A3B9CBAF}">
      <dsp:nvSpPr>
        <dsp:cNvPr id="0" name=""/>
        <dsp:cNvSpPr/>
      </dsp:nvSpPr>
      <dsp:spPr>
        <a:xfrm>
          <a:off x="8351701" y="587525"/>
          <a:ext cx="522741" cy="5227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469318" y="587525"/>
        <a:ext cx="287507" cy="393363"/>
      </dsp:txXfrm>
    </dsp:sp>
    <dsp:sp modelId="{6311076C-58CE-4BD9-89C3-4AF2938E20B2}">
      <dsp:nvSpPr>
        <dsp:cNvPr id="0" name=""/>
        <dsp:cNvSpPr/>
      </dsp:nvSpPr>
      <dsp:spPr>
        <a:xfrm>
          <a:off x="9014403" y="1503438"/>
          <a:ext cx="522741" cy="5227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397606"/>
            <a:satOff val="5601"/>
            <a:lumOff val="83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397606"/>
              <a:satOff val="5601"/>
              <a:lumOff val="8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132020" y="1503438"/>
        <a:ext cx="287507" cy="393363"/>
      </dsp:txXfrm>
    </dsp:sp>
    <dsp:sp modelId="{1E922800-E2D6-4749-91FF-F6DFF5C36A91}">
      <dsp:nvSpPr>
        <dsp:cNvPr id="0" name=""/>
        <dsp:cNvSpPr/>
      </dsp:nvSpPr>
      <dsp:spPr>
        <a:xfrm>
          <a:off x="9677105" y="2405949"/>
          <a:ext cx="522741" cy="5227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795213"/>
            <a:satOff val="11203"/>
            <a:lumOff val="166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795213"/>
              <a:satOff val="11203"/>
              <a:lumOff val="16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94722" y="2405949"/>
        <a:ext cx="287507" cy="393363"/>
      </dsp:txXfrm>
    </dsp:sp>
    <dsp:sp modelId="{8D23F541-B72D-4618-9993-0F17FDEBBD00}">
      <dsp:nvSpPr>
        <dsp:cNvPr id="0" name=""/>
        <dsp:cNvSpPr/>
      </dsp:nvSpPr>
      <dsp:spPr>
        <a:xfrm>
          <a:off x="10339807" y="3330798"/>
          <a:ext cx="522741" cy="5227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10457424" y="3330798"/>
        <a:ext cx="287507" cy="393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54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1335" y="962758"/>
            <a:ext cx="10364488" cy="3049717"/>
          </a:xfrm>
        </p:spPr>
        <p:txBody>
          <a:bodyPr bIns="0" anchor="b">
            <a:normAutofit/>
          </a:bodyPr>
          <a:lstStyle>
            <a:lvl1pPr algn="l">
              <a:defRPr sz="7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1336" y="4237446"/>
            <a:ext cx="10364486" cy="117314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160" b="0" cap="all" baseline="0">
                <a:solidFill>
                  <a:schemeClr val="tx1"/>
                </a:solidFill>
              </a:defRPr>
            </a:lvl1pPr>
            <a:lvl2pPr marL="548640" indent="0" algn="ctr">
              <a:buNone/>
              <a:defRPr sz="216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9801" y="395169"/>
            <a:ext cx="5968698" cy="3710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5197" y="958767"/>
            <a:ext cx="973223" cy="604294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901336" y="4234250"/>
            <a:ext cx="1036448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4865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6283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26933" y="958768"/>
            <a:ext cx="1938890" cy="55918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3606" y="958768"/>
            <a:ext cx="9394596" cy="55918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326933" y="958768"/>
            <a:ext cx="0" cy="559186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06311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677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948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05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2292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559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157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764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353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87529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5087" y="2107356"/>
            <a:ext cx="10371785" cy="2265540"/>
          </a:xfrm>
        </p:spPr>
        <p:txBody>
          <a:bodyPr anchor="b">
            <a:normAutofit/>
          </a:bodyPr>
          <a:lstStyle>
            <a:lvl1pPr algn="l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5087" y="4567435"/>
            <a:ext cx="10356535" cy="1215515"/>
          </a:xfrm>
        </p:spPr>
        <p:txBody>
          <a:bodyPr tIns="91440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45087" y="4565982"/>
            <a:ext cx="103565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8130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061" y="965867"/>
            <a:ext cx="11526762" cy="1271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6797" y="2413054"/>
            <a:ext cx="5574182" cy="4138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96525" y="2420812"/>
            <a:ext cx="5574182" cy="41298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406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630" y="964996"/>
            <a:ext cx="11529193" cy="1267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6629" y="2423459"/>
            <a:ext cx="5574182" cy="9623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629" y="3389124"/>
            <a:ext cx="5574182" cy="31733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94835" y="2427604"/>
            <a:ext cx="5574182" cy="9626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640" b="0" cap="all" baseline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94835" y="3385790"/>
            <a:ext cx="5574182" cy="31648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3245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744675" y="2216506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1883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988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606" y="958768"/>
            <a:ext cx="3927719" cy="2696540"/>
          </a:xfrm>
        </p:spPr>
        <p:txBody>
          <a:bodyPr anchor="b">
            <a:normAutofit/>
          </a:bodyPr>
          <a:lstStyle>
            <a:lvl1pPr algn="l">
              <a:defRPr sz="2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2457" y="958769"/>
            <a:ext cx="7214964" cy="559059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3606" y="3846590"/>
            <a:ext cx="3930016" cy="2697817"/>
          </a:xfrm>
        </p:spPr>
        <p:txBody>
          <a:bodyPr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37936" y="3846589"/>
            <a:ext cx="392338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478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72865" y="578605"/>
            <a:ext cx="4889440" cy="617892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447" y="1355416"/>
            <a:ext cx="6638794" cy="2196701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49268" y="1347051"/>
            <a:ext cx="3349405" cy="463959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40395" y="3775191"/>
            <a:ext cx="6629285" cy="2404490"/>
          </a:xfrm>
        </p:spPr>
        <p:txBody>
          <a:bodyPr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36859" y="6563828"/>
            <a:ext cx="6632821" cy="384148"/>
          </a:xfrm>
        </p:spPr>
        <p:txBody>
          <a:bodyPr/>
          <a:lstStyle>
            <a:lvl1pPr algn="l">
              <a:defRPr/>
            </a:lvl1pPr>
          </a:lstStyle>
          <a:p>
            <a:fld id="{4509A250-FF31-4206-8172-F9D3106AACB1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36858" y="382369"/>
            <a:ext cx="6649205" cy="3851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36859" y="3772326"/>
            <a:ext cx="663282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020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423372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41895" y="965423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1895" y="2418879"/>
            <a:ext cx="11523930" cy="414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4966" y="396445"/>
            <a:ext cx="4200858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1895" y="395169"/>
            <a:ext cx="7126603" cy="371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6073" y="958767"/>
            <a:ext cx="973223" cy="60429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360">
                <a:solidFill>
                  <a:schemeClr val="accent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7354096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10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  <p:sldLayoutId id="2147483847" r:id="rId18"/>
    <p:sldLayoutId id="2147483848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384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6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2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8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4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1267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E-Commerce and Retail B2B Case Study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37724" y="407967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This study examines payment delays in B2B transactions, specifically focusing on a sports retail company, Schuster. The aim is to predict delayed payments and enhance resource allocation.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37724" y="551580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340286" y="5497948"/>
            <a:ext cx="3014544" cy="172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latin typeface="Calibri" panose="020F0502020204030204" pitchFamily="34" charset="0"/>
                <a:cs typeface="Calibri" panose="020F0502020204030204" pitchFamily="34" charset="0"/>
              </a:rPr>
              <a:t>Dikshya </a:t>
            </a:r>
            <a:r>
              <a:rPr lang="en-US" sz="2350" b="1" dirty="0" err="1">
                <a:latin typeface="Calibri" panose="020F0502020204030204" pitchFamily="34" charset="0"/>
                <a:cs typeface="Calibri" panose="020F0502020204030204" pitchFamily="34" charset="0"/>
              </a:rPr>
              <a:t>Napit</a:t>
            </a:r>
            <a:endParaRPr lang="en-US" sz="23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latin typeface="Calibri" panose="020F0502020204030204" pitchFamily="34" charset="0"/>
                <a:cs typeface="Calibri" panose="020F0502020204030204" pitchFamily="34" charset="0"/>
              </a:rPr>
              <a:t>Prakhar Bansal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latin typeface="Calibri" panose="020F0502020204030204" pitchFamily="34" charset="0"/>
                <a:cs typeface="Calibri" panose="020F0502020204030204" pitchFamily="34" charset="0"/>
              </a:rPr>
              <a:t>Prashant Nayak 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35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Rectangle 413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136" name="Picture 4135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4137" name="Straight Connector 4136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8" name="Straight Connector 4137">
            <a:extLst>
              <a:ext uri="{FF2B5EF4-FFF2-40B4-BE49-F238E27FC236}">
                <a16:creationId xmlns:a16="http://schemas.microsoft.com/office/drawing/2014/main" id="{BADF1045-FC61-45F9-B214-2286C967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5" y="2216505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39" name="Rectangle 4138">
            <a:extLst>
              <a:ext uri="{FF2B5EF4-FFF2-40B4-BE49-F238E27FC236}">
                <a16:creationId xmlns:a16="http://schemas.microsoft.com/office/drawing/2014/main" id="{18B49D93-3851-488B-8E86-A5F6BCB2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EFC42588-4599-46D2-93E6-30EBAB728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A2E91C8F-A837-49C5-B2FD-6FEBABC1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8686" y="578605"/>
            <a:ext cx="7310150" cy="6178921"/>
            <a:chOff x="5446003" y="583365"/>
            <a:chExt cx="6091790" cy="5181928"/>
          </a:xfrm>
        </p:grpSpPr>
        <p:sp>
          <p:nvSpPr>
            <p:cNvPr id="4142" name="Rectangle 4141">
              <a:extLst>
                <a:ext uri="{FF2B5EF4-FFF2-40B4-BE49-F238E27FC236}">
                  <a16:creationId xmlns:a16="http://schemas.microsoft.com/office/drawing/2014/main" id="{ED70FB5C-7BF3-491A-B6CB-B1A58A07D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3" name="Rectangle 4142">
              <a:extLst>
                <a:ext uri="{FF2B5EF4-FFF2-40B4-BE49-F238E27FC236}">
                  <a16:creationId xmlns:a16="http://schemas.microsoft.com/office/drawing/2014/main" id="{6F7E2BA6-FAD1-46CF-BCC1-20E64A9EB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44" name="Rectangle 4143">
            <a:extLst>
              <a:ext uri="{FF2B5EF4-FFF2-40B4-BE49-F238E27FC236}">
                <a16:creationId xmlns:a16="http://schemas.microsoft.com/office/drawing/2014/main" id="{830E0B40-6D61-4339-AEA4-2237FE89F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7788" y="1172518"/>
            <a:ext cx="6147929" cy="49659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96BD4AA-0F86-88B6-A2AA-20C7ACB61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9822" y="2131584"/>
            <a:ext cx="2794403" cy="321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64759B-1765-36A5-DCF3-8E88F724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696" y="2264971"/>
            <a:ext cx="2794404" cy="29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45" name="Straight Connector 4144">
            <a:extLst>
              <a:ext uri="{FF2B5EF4-FFF2-40B4-BE49-F238E27FC236}">
                <a16:creationId xmlns:a16="http://schemas.microsoft.com/office/drawing/2014/main" id="{94BEA76A-7F23-435B-B338-81D55187D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45161" y="2216505"/>
            <a:ext cx="42510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AC209BB-3ECC-F3B3-0B0C-615B8DCB6F83}"/>
              </a:ext>
            </a:extLst>
          </p:cNvPr>
          <p:cNvSpPr txBox="1"/>
          <p:nvPr/>
        </p:nvSpPr>
        <p:spPr>
          <a:xfrm>
            <a:off x="8643385" y="2418878"/>
            <a:ext cx="4252791" cy="4140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ctr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</a:rPr>
              <a:t>After addressing multicollinearity, the logistic regression model showed good performance with an ROC of 0.83 and an optimal cutoff of 0.6 for predicting payment delays.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46" name="Picture 4145">
            <a:extLst>
              <a:ext uri="{FF2B5EF4-FFF2-40B4-BE49-F238E27FC236}">
                <a16:creationId xmlns:a16="http://schemas.microsoft.com/office/drawing/2014/main" id="{1D923D56-87ED-41D9-ABC8-EBC837F02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4147" name="Straight Connector 4146">
            <a:extLst>
              <a:ext uri="{FF2B5EF4-FFF2-40B4-BE49-F238E27FC236}">
                <a16:creationId xmlns:a16="http://schemas.microsoft.com/office/drawing/2014/main" id="{6B6FF815-B7A9-40F6-A980-E2B95D176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54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9162"/>
            <a:ext cx="69021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Payment &amp; Invoice Insights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4124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86299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Payment Method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86299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Wire payment is the most common method.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78058" y="2932152"/>
            <a:ext cx="3614618" cy="1785938"/>
          </a:xfrm>
          <a:prstGeom prst="roundRect">
            <a:avLst>
              <a:gd name="adj" fmla="val 2010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440233" y="3194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Invoice Type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440233" y="3689866"/>
            <a:ext cx="309026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Goods type invoices comprise the major share.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586299" y="52195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Invoice Class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86299" y="571511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The major invoice class is 'Invoice'.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2791896"/>
            <a:ext cx="63559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Defaulter Characteristics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733687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Payment Amount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077039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Higher value transactions show lesser delay risk.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4733687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Transaction Type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395317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Credit Note transactions have maximum late payment ratio.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4733687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60501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Invoice Type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3595" y="6545699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Goods type invoices show greater late payment ratio.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0235"/>
            <a:ext cx="62337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Customer Segmentation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753195" y="39407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Early Payers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4436269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Least average days to pay.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388334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1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41243" y="2717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Medium Duration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941243" y="3213021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In between the other two.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293870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2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941243" y="51639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Prolonged Payers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941243" y="565951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Greatest average days to pay.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113002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64642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3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837724" y="691634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Prolonged payers have greater delay rates.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2949" y="290989"/>
            <a:ext cx="56565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Random Forest Model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026944" y="99500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Random Forest model was finalized. It had better precision and recall scores. It is better suited for categorical variables.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026943" y="176105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Predictions suggest 50.2% transactions may be delayed.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BC3DB785-B189-765F-70B8-0F86A1F3C3C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52675" y="2910126"/>
            <a:ext cx="3574255" cy="3376374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F785D6A6-0A87-6B2F-6A6A-0D8C02B9560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53435" y="2910126"/>
            <a:ext cx="3462565" cy="33763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7424F32-2789-4FF9-8E8A-1252284BF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08C46E-BB60-4B97-8327-D3A475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2755C-F24C-4D08-8E4C-E646382C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3E94A00-1A92-47F4-9E2D-E51DFF901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5" y="2216505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D9DA1-332E-597F-221E-B5A424C53108}"/>
              </a:ext>
            </a:extLst>
          </p:cNvPr>
          <p:cNvSpPr txBox="1"/>
          <p:nvPr/>
        </p:nvSpPr>
        <p:spPr>
          <a:xfrm>
            <a:off x="1741894" y="965422"/>
            <a:ext cx="11523930" cy="12590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Recommendations</a:t>
            </a:r>
            <a:r>
              <a:rPr lang="en-US" sz="3200" cap="all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1894" y="2224504"/>
            <a:ext cx="115239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58062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7BD28871-9704-84D1-1DED-722C5CDD6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50823"/>
              </p:ext>
            </p:extLst>
          </p:nvPr>
        </p:nvGraphicFramePr>
        <p:xfrm>
          <a:off x="1741170" y="2797796"/>
          <a:ext cx="11525250" cy="446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386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4714C-9337-5D90-F1C8-2D33701D8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995" y="3342863"/>
            <a:ext cx="11523930" cy="1259082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n-US" sz="7200" dirty="0"/>
              <a:t> you </a:t>
            </a:r>
          </a:p>
        </p:txBody>
      </p:sp>
    </p:spTree>
    <p:extLst>
      <p:ext uri="{BB962C8B-B14F-4D97-AF65-F5344CB8AC3E}">
        <p14:creationId xmlns:p14="http://schemas.microsoft.com/office/powerpoint/2010/main" val="206942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4313"/>
            <a:ext cx="566499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Problem Identification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37724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37974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1</a:t>
            </a:r>
            <a:endParaRPr lang="en-US" sz="2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615559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Payment Delays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559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Vendors delay payments, causing financial lag.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91658" y="345650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91908" y="351448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2</a:t>
            </a:r>
            <a:endParaRPr lang="en-US" sz="2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469493" y="345650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Resource Waste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69493" y="3952042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Employees chase payments, reducing value-added work.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7724" y="5226606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37974" y="528458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3</a:t>
            </a:r>
            <a:endParaRPr lang="en-US" sz="2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615559" y="52266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Business Impact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615559" y="572214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Smooth operations are affected by these delays.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840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Business Objectives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47073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4883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Customer Segmentation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24124" y="4896326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Understand customer payment behavior.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247073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4048839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Payment Prediction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933259" y="4896326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Predict delayed payments using historical data.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247073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4048958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Resource Delegation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1542395" y="4896445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Improve resource delegation and credit recovery.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65245" y="0"/>
            <a:ext cx="68999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Class Imbalance &amp; Insights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380114" y="11181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Class Imbalance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18688" y="1656874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65.7% towards payment delayers. Acceptable, no treatment needed.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24231" y="11452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Top Currencies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17670" y="16895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AED, SAR, and USD. AED is the most dealt currency.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553691" y="11779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Calibri" panose="020F0502020204030204" pitchFamily="34" charset="0"/>
                <a:ea typeface="Nunito Semi Bold" pitchFamily="34" charset="-122"/>
                <a:cs typeface="Calibri" panose="020F0502020204030204" pitchFamily="34" charset="0"/>
              </a:rPr>
              <a:t>Transaction Values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116652" y="165477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Calibri" panose="020F0502020204030204" pitchFamily="34" charset="0"/>
                <a:ea typeface="PT Sans" pitchFamily="34" charset="-122"/>
                <a:cs typeface="Calibri" panose="020F0502020204030204" pitchFamily="34" charset="0"/>
              </a:rPr>
              <a:t>Values range between $1 and $3 million.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object 2">
            <a:extLst>
              <a:ext uri="{FF2B5EF4-FFF2-40B4-BE49-F238E27FC236}">
                <a16:creationId xmlns:a16="http://schemas.microsoft.com/office/drawing/2014/main" id="{70684830-8605-6AAA-3767-CFB8FD7F804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823937"/>
            <a:ext cx="4509370" cy="3829929"/>
          </a:xfrm>
          <a:prstGeom prst="rect">
            <a:avLst/>
          </a:prstGeom>
        </p:spPr>
      </p:pic>
      <p:pic>
        <p:nvPicPr>
          <p:cNvPr id="10" name="object 5">
            <a:extLst>
              <a:ext uri="{FF2B5EF4-FFF2-40B4-BE49-F238E27FC236}">
                <a16:creationId xmlns:a16="http://schemas.microsoft.com/office/drawing/2014/main" id="{534770A9-9285-E453-FC2E-071D905C924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3178" y="2823938"/>
            <a:ext cx="4297570" cy="3829929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DCB1C1E5-44E6-6038-2018-2E1D67CD670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12999" y="2823937"/>
            <a:ext cx="4297571" cy="3829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AA79A9-9F54-C3C1-2BB0-6351FE6B34DB}"/>
              </a:ext>
            </a:extLst>
          </p:cNvPr>
          <p:cNvSpPr txBox="1"/>
          <p:nvPr/>
        </p:nvSpPr>
        <p:spPr>
          <a:xfrm>
            <a:off x="219054" y="-104661"/>
            <a:ext cx="1463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en-US" sz="44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imbalance</a:t>
            </a:r>
            <a:r>
              <a:rPr lang="en-US" sz="44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4400" spc="-1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spc="-10" dirty="0">
                <a:latin typeface="Calibri" panose="020F0502020204030204" pitchFamily="34" charset="0"/>
                <a:cs typeface="Calibri" panose="020F0502020204030204" pitchFamily="34" charset="0"/>
              </a:rPr>
              <a:t>transaction</a:t>
            </a:r>
            <a:r>
              <a:rPr lang="en-US" sz="44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spc="-10" dirty="0">
                <a:latin typeface="Calibri" panose="020F0502020204030204" pitchFamily="34" charset="0"/>
                <a:cs typeface="Calibri" panose="020F0502020204030204" pitchFamily="34" charset="0"/>
              </a:rPr>
              <a:t>insights 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EF4239-27B7-286F-35DA-75A072D85475}"/>
              </a:ext>
            </a:extLst>
          </p:cNvPr>
          <p:cNvSpPr/>
          <p:nvPr/>
        </p:nvSpPr>
        <p:spPr>
          <a:xfrm>
            <a:off x="0" y="920115"/>
            <a:ext cx="7395210" cy="63893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From</a:t>
            </a:r>
            <a:r>
              <a:rPr lang="en-US" sz="1800" b="1" spc="-2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Fig.</a:t>
            </a:r>
            <a:r>
              <a:rPr lang="en-US" sz="1800" b="1" spc="-2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1,</a:t>
            </a:r>
            <a:r>
              <a:rPr lang="en-US" sz="1800" b="1" spc="-10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we</a:t>
            </a:r>
            <a:r>
              <a:rPr lang="en-US" sz="1800" b="1" spc="-15" dirty="0">
                <a:latin typeface="Calibri"/>
                <a:cs typeface="Calibri"/>
              </a:rPr>
              <a:t> </a:t>
            </a:r>
            <a:r>
              <a:rPr lang="en-US" sz="1800" b="1" spc="-10" dirty="0">
                <a:latin typeface="Calibri"/>
                <a:cs typeface="Calibri"/>
              </a:rPr>
              <a:t>observe,</a:t>
            </a:r>
            <a:endParaRPr lang="en-US" sz="18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800" dirty="0">
                <a:latin typeface="Calibri"/>
                <a:cs typeface="Calibri"/>
              </a:rPr>
              <a:t>Wire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payment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method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most </a:t>
            </a:r>
            <a:r>
              <a:rPr lang="en-US" sz="1800" dirty="0">
                <a:latin typeface="Calibri"/>
                <a:cs typeface="Calibri"/>
              </a:rPr>
              <a:t>common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payment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method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received</a:t>
            </a:r>
            <a:r>
              <a:rPr lang="en-US" sz="1800" spc="-60" dirty="0">
                <a:latin typeface="Calibri"/>
                <a:cs typeface="Calibri"/>
              </a:rPr>
              <a:t> </a:t>
            </a:r>
            <a:r>
              <a:rPr lang="en-US" sz="1800" spc="-25" dirty="0">
                <a:latin typeface="Calibri"/>
                <a:cs typeface="Calibri"/>
              </a:rPr>
              <a:t>by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30" dirty="0">
                <a:latin typeface="Calibri"/>
                <a:cs typeface="Calibri"/>
              </a:rPr>
              <a:t>company,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followed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by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netting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spc="-50" dirty="0">
                <a:latin typeface="Calibri"/>
                <a:cs typeface="Calibri"/>
              </a:rPr>
              <a:t>, </a:t>
            </a:r>
            <a:r>
              <a:rPr lang="en-US" sz="1800" dirty="0">
                <a:latin typeface="Calibri"/>
                <a:cs typeface="Calibri"/>
              </a:rPr>
              <a:t>cheque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cash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D3566-576D-3417-0153-3764EED072E9}"/>
              </a:ext>
            </a:extLst>
          </p:cNvPr>
          <p:cNvSpPr txBox="1"/>
          <p:nvPr/>
        </p:nvSpPr>
        <p:spPr>
          <a:xfrm>
            <a:off x="139045" y="1411605"/>
            <a:ext cx="6869430" cy="1490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sz="18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Fig.</a:t>
            </a:r>
            <a:r>
              <a:rPr lang="en-US" sz="1800" b="1" spc="-2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lang="en-US" sz="18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en-US" sz="1800" b="1" spc="-1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spc="-10" dirty="0">
                <a:latin typeface="Calibri" panose="020F0502020204030204" pitchFamily="34" charset="0"/>
                <a:cs typeface="Calibri" panose="020F0502020204030204" pitchFamily="34" charset="0"/>
              </a:rPr>
              <a:t>observe,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company primarily receives payments through wire transfers, making it the most frequently used method. Netting is the second most common, with cheque and cash transactions occurring less often.</a:t>
            </a:r>
          </a:p>
        </p:txBody>
      </p:sp>
      <p:pic>
        <p:nvPicPr>
          <p:cNvPr id="7" name="object 9">
            <a:extLst>
              <a:ext uri="{FF2B5EF4-FFF2-40B4-BE49-F238E27FC236}">
                <a16:creationId xmlns:a16="http://schemas.microsoft.com/office/drawing/2014/main" id="{60D394AD-6F87-3F8F-AE47-07796AE291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58" y="3625964"/>
            <a:ext cx="6360942" cy="31920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54F113-2278-62A1-241F-ADBC15139FB9}"/>
              </a:ext>
            </a:extLst>
          </p:cNvPr>
          <p:cNvSpPr/>
          <p:nvPr/>
        </p:nvSpPr>
        <p:spPr>
          <a:xfrm>
            <a:off x="7534254" y="920115"/>
            <a:ext cx="7096146" cy="6389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From</a:t>
            </a:r>
            <a:r>
              <a:rPr lang="en-US" sz="1800" b="1" spc="-2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Fig.</a:t>
            </a:r>
            <a:r>
              <a:rPr lang="en-US" sz="1800" b="1" spc="-2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1,</a:t>
            </a:r>
            <a:r>
              <a:rPr lang="en-US" sz="1800" b="1" spc="-10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we</a:t>
            </a:r>
            <a:r>
              <a:rPr lang="en-US" sz="1800" b="1" spc="-15" dirty="0">
                <a:latin typeface="Calibri"/>
                <a:cs typeface="Calibri"/>
              </a:rPr>
              <a:t> </a:t>
            </a:r>
            <a:r>
              <a:rPr lang="en-US" sz="1800" b="1" spc="-10" dirty="0">
                <a:latin typeface="Calibri"/>
                <a:cs typeface="Calibri"/>
              </a:rPr>
              <a:t>observe,</a:t>
            </a:r>
            <a:endParaRPr lang="en-US" sz="18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800" dirty="0">
                <a:latin typeface="Calibri"/>
                <a:cs typeface="Calibri"/>
              </a:rPr>
              <a:t>Wire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payment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method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is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most </a:t>
            </a:r>
            <a:r>
              <a:rPr lang="en-US" sz="1800" dirty="0">
                <a:latin typeface="Calibri"/>
                <a:cs typeface="Calibri"/>
              </a:rPr>
              <a:t>common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payment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method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received</a:t>
            </a:r>
            <a:r>
              <a:rPr lang="en-US" sz="1800" spc="-60" dirty="0">
                <a:latin typeface="Calibri"/>
                <a:cs typeface="Calibri"/>
              </a:rPr>
              <a:t> </a:t>
            </a:r>
            <a:r>
              <a:rPr lang="en-US" sz="1800" spc="-25" dirty="0">
                <a:latin typeface="Calibri"/>
                <a:cs typeface="Calibri"/>
              </a:rPr>
              <a:t>by </a:t>
            </a:r>
            <a:r>
              <a:rPr lang="en-US" sz="1800" dirty="0">
                <a:latin typeface="Calibri"/>
                <a:cs typeface="Calibri"/>
              </a:rPr>
              <a:t>the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30" dirty="0">
                <a:latin typeface="Calibri"/>
                <a:cs typeface="Calibri"/>
              </a:rPr>
              <a:t>company,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followed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by</a:t>
            </a:r>
            <a:r>
              <a:rPr lang="en-US" sz="1800" spc="-5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netting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spc="-50" dirty="0">
                <a:latin typeface="Calibri"/>
                <a:cs typeface="Calibri"/>
              </a:rPr>
              <a:t>, </a:t>
            </a:r>
            <a:r>
              <a:rPr lang="en-US" sz="1800" dirty="0">
                <a:latin typeface="Calibri"/>
                <a:cs typeface="Calibri"/>
              </a:rPr>
              <a:t>cheque</a:t>
            </a:r>
            <a:r>
              <a:rPr lang="en-US" sz="1800" spc="-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and</a:t>
            </a:r>
            <a:r>
              <a:rPr lang="en-US" sz="1800" spc="-3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cash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E5FCB-56EA-51B8-8D92-D8A69C77828D}"/>
              </a:ext>
            </a:extLst>
          </p:cNvPr>
          <p:cNvSpPr txBox="1"/>
          <p:nvPr/>
        </p:nvSpPr>
        <p:spPr>
          <a:xfrm>
            <a:off x="7920990" y="1411604"/>
            <a:ext cx="6183630" cy="176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Calibri"/>
                <a:cs typeface="Calibri"/>
              </a:rPr>
              <a:t>From</a:t>
            </a:r>
            <a:r>
              <a:rPr lang="en-US" sz="1800" b="1" spc="-30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Fig.</a:t>
            </a:r>
            <a:r>
              <a:rPr lang="en-US" sz="1800" b="1" spc="-25" dirty="0">
                <a:latin typeface="Calibri"/>
                <a:cs typeface="Calibri"/>
              </a:rPr>
              <a:t> </a:t>
            </a:r>
            <a:r>
              <a:rPr lang="en-US" sz="1800" b="1" dirty="0">
                <a:latin typeface="Calibri"/>
                <a:cs typeface="Calibri"/>
              </a:rPr>
              <a:t>2</a:t>
            </a:r>
            <a:endParaRPr lang="en-US" sz="1800" dirty="0">
              <a:latin typeface="Calibri"/>
              <a:cs typeface="Calibri"/>
            </a:endParaRPr>
          </a:p>
          <a:p>
            <a:pPr marL="299085" marR="67310" indent="-287020" algn="ctr"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r>
              <a:rPr lang="en-US" sz="1800" dirty="0">
                <a:latin typeface="Calibri"/>
                <a:cs typeface="Calibri"/>
              </a:rPr>
              <a:t> Goods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type</a:t>
            </a:r>
            <a:r>
              <a:rPr lang="en-US" sz="1800" spc="-10" dirty="0">
                <a:latin typeface="Calibri"/>
                <a:cs typeface="Calibri"/>
              </a:rPr>
              <a:t> invoices </a:t>
            </a:r>
            <a:r>
              <a:rPr lang="en-US" sz="1800" dirty="0">
                <a:latin typeface="Calibri"/>
                <a:cs typeface="Calibri"/>
              </a:rPr>
              <a:t>comprise</a:t>
            </a:r>
            <a:r>
              <a:rPr lang="en-US" sz="1800" spc="-4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of</a:t>
            </a:r>
            <a:r>
              <a:rPr lang="en-US" sz="1800" spc="-60" dirty="0">
                <a:latin typeface="Calibri"/>
                <a:cs typeface="Calibri"/>
              </a:rPr>
              <a:t> </a:t>
            </a:r>
            <a:r>
              <a:rPr lang="en-US" sz="1800" spc="-25" dirty="0">
                <a:latin typeface="Calibri"/>
                <a:cs typeface="Calibri"/>
              </a:rPr>
              <a:t>the </a:t>
            </a:r>
            <a:r>
              <a:rPr lang="en-US" sz="1800" dirty="0">
                <a:latin typeface="Calibri"/>
                <a:cs typeface="Calibri"/>
              </a:rPr>
              <a:t>major</a:t>
            </a:r>
            <a:r>
              <a:rPr lang="en-US" sz="1800" spc="-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share</a:t>
            </a:r>
            <a:r>
              <a:rPr lang="en-US" sz="1800" spc="-20" dirty="0">
                <a:latin typeface="Calibri"/>
                <a:cs typeface="Calibri"/>
              </a:rPr>
              <a:t> </a:t>
            </a:r>
            <a:r>
              <a:rPr lang="en-US" sz="1800" spc="-25" dirty="0">
                <a:latin typeface="Calibri"/>
                <a:cs typeface="Calibri"/>
              </a:rPr>
              <a:t>of </a:t>
            </a:r>
            <a:r>
              <a:rPr lang="en-US" sz="1800" spc="-10" dirty="0">
                <a:latin typeface="Calibri"/>
                <a:cs typeface="Calibri"/>
              </a:rPr>
              <a:t>invoices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generated</a:t>
            </a:r>
            <a:endParaRPr lang="en-US" sz="1800" dirty="0">
              <a:latin typeface="Calibri"/>
              <a:cs typeface="Calibri"/>
            </a:endParaRPr>
          </a:p>
          <a:p>
            <a:pPr marL="299085" marR="67310" indent="-287020" algn="ctr">
              <a:lnSpc>
                <a:spcPct val="100000"/>
              </a:lnSpc>
              <a:spcBef>
                <a:spcPts val="2160"/>
              </a:spcBef>
              <a:buFont typeface="Arial MT"/>
              <a:buChar char="•"/>
              <a:tabLst>
                <a:tab pos="299085" algn="l"/>
              </a:tabLst>
            </a:pPr>
            <a:endParaRPr lang="en-US" sz="1800" dirty="0">
              <a:latin typeface="Calibri"/>
              <a:cs typeface="Calibri"/>
            </a:endParaRPr>
          </a:p>
        </p:txBody>
      </p:sp>
      <p:pic>
        <p:nvPicPr>
          <p:cNvPr id="14" name="object 10">
            <a:extLst>
              <a:ext uri="{FF2B5EF4-FFF2-40B4-BE49-F238E27FC236}">
                <a16:creationId xmlns:a16="http://schemas.microsoft.com/office/drawing/2014/main" id="{3F2EB283-698E-F26D-F9BA-C5A1AF29015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7968" y="3662075"/>
            <a:ext cx="6469674" cy="303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9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60A4AA-A50A-60A2-7B25-98D1134D4B48}"/>
              </a:ext>
            </a:extLst>
          </p:cNvPr>
          <p:cNvSpPr txBox="1"/>
          <p:nvPr/>
        </p:nvSpPr>
        <p:spPr>
          <a:xfrm>
            <a:off x="1074420" y="662940"/>
            <a:ext cx="124129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Identifying traits of payment types associated with defaulters</a:t>
            </a:r>
          </a:p>
        </p:txBody>
      </p:sp>
    </p:spTree>
    <p:extLst>
      <p:ext uri="{BB962C8B-B14F-4D97-AF65-F5344CB8AC3E}">
        <p14:creationId xmlns:p14="http://schemas.microsoft.com/office/powerpoint/2010/main" val="171644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5" y="2216505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5" y="2216505"/>
            <a:ext cx="423706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08089F4-C76F-A250-6DE3-5C9B2B488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897" y="2418878"/>
            <a:ext cx="4231827" cy="41407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0" indent="-228600" algn="just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Payers who pay on time have higher mean and median payment amounts, indicating higher-value transactions carry lower delay risk than smaller ones.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52157" y="578605"/>
            <a:ext cx="7310149" cy="6178921"/>
            <a:chOff x="5446003" y="583365"/>
            <a:chExt cx="6091790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object 3">
            <a:extLst>
              <a:ext uri="{FF2B5EF4-FFF2-40B4-BE49-F238E27FC236}">
                <a16:creationId xmlns:a16="http://schemas.microsoft.com/office/drawing/2014/main" id="{6A1FBD4E-8D4A-B5A3-A0D5-8CE171DA09C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9451" y="1894850"/>
            <a:ext cx="6459432" cy="4439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A1C531-6FD5-62E4-D2C3-D3A95E57EB67}"/>
              </a:ext>
            </a:extLst>
          </p:cNvPr>
          <p:cNvSpPr txBox="1"/>
          <p:nvPr/>
        </p:nvSpPr>
        <p:spPr>
          <a:xfrm>
            <a:off x="8515350" y="1291590"/>
            <a:ext cx="33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44544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EEA869E1-F851-4A52-92F5-77E592B76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B083AD55-8296-44BD-8E14-DD2DDBC35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BF46B26-15FC-4C5A-94FA-AE9ED64B5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ADF1045-FC61-45F9-B214-2286C9675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5" y="2216505"/>
            <a:ext cx="1152902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EF8DC7E2-86AD-4AC2-9EC1-7E8B72572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034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DE2C290-3677-4DE0-AE6D-2B4DB5FBC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44676" y="2216505"/>
            <a:ext cx="422845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09D032D-E82B-4E2A-B0B8-325C49D6EB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423371"/>
            <a:ext cx="14630400" cy="492712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CBE53-5023-3129-41FE-F5F7201D72B8}"/>
              </a:ext>
            </a:extLst>
          </p:cNvPr>
          <p:cNvSpPr txBox="1"/>
          <p:nvPr/>
        </p:nvSpPr>
        <p:spPr>
          <a:xfrm>
            <a:off x="1741896" y="2418878"/>
            <a:ext cx="4230220" cy="41407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Figure 2 shows the highest late payment ratio for Credit Notes, followed by Debit Notes and Invoices, indicating higher delay risk. 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rPr>
              <a:t>Figure 3 reveals Goods invoices face more delays than non-Goods invoices.</a:t>
            </a:r>
          </a:p>
          <a:p>
            <a:pPr marL="0" marR="0" lvl="0" indent="-228600" defTabSz="914400" fontAlgn="base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C60AE24-4C38-46BB-88CB-780ACDCEC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52157" y="578605"/>
            <a:ext cx="7310149" cy="6178921"/>
            <a:chOff x="5446003" y="583365"/>
            <a:chExt cx="6091790" cy="518192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86297A6-69FE-430E-A97F-2116D5BDDC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5C8F35E-39E0-4068-926A-1F3CAAB21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80DEC52-BEE2-46CC-8C33-6BC9AC9D6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0853" y="1172518"/>
            <a:ext cx="6147929" cy="49659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89B634E6-E733-8F00-AD5B-A6E122EBA9E7}"/>
              </a:ext>
            </a:extLst>
          </p:cNvPr>
          <p:cNvPicPr/>
          <p:nvPr/>
        </p:nvPicPr>
        <p:blipFill>
          <a:blip r:embed="rId3" cstate="print"/>
          <a:srcRect t="13760" r="-4" b="1738"/>
          <a:stretch/>
        </p:blipFill>
        <p:spPr>
          <a:xfrm>
            <a:off x="7313293" y="2734847"/>
            <a:ext cx="2810663" cy="2954166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888E8D8C-C28E-3A00-3803-7B04EB7B18DA}"/>
              </a:ext>
            </a:extLst>
          </p:cNvPr>
          <p:cNvPicPr/>
          <p:nvPr/>
        </p:nvPicPr>
        <p:blipFill>
          <a:blip r:embed="rId4" cstate="print"/>
          <a:srcRect t="7553" r="-4" b="289"/>
          <a:stretch/>
        </p:blipFill>
        <p:spPr>
          <a:xfrm>
            <a:off x="10304167" y="2734837"/>
            <a:ext cx="2969534" cy="3202499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32178FA5-FA3E-4DBE-8027-71F02853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7351776"/>
            <a:ext cx="14630400" cy="891540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5459349-FF0B-4F65-B63C-876E8035C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7354095"/>
            <a:ext cx="146304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A1070F0-EFB8-6FC2-B172-B82E0262EDB6}"/>
              </a:ext>
            </a:extLst>
          </p:cNvPr>
          <p:cNvSpPr txBox="1"/>
          <p:nvPr/>
        </p:nvSpPr>
        <p:spPr>
          <a:xfrm>
            <a:off x="8470520" y="2171256"/>
            <a:ext cx="165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Figure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7D99A-0A43-A3FE-7F11-43A709672634}"/>
              </a:ext>
            </a:extLst>
          </p:cNvPr>
          <p:cNvSpPr txBox="1"/>
          <p:nvPr/>
        </p:nvSpPr>
        <p:spPr>
          <a:xfrm>
            <a:off x="11258550" y="2171256"/>
            <a:ext cx="147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3591628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352C89-0252-2DFC-928F-0399C7E1BE15}"/>
              </a:ext>
            </a:extLst>
          </p:cNvPr>
          <p:cNvSpPr txBox="1"/>
          <p:nvPr/>
        </p:nvSpPr>
        <p:spPr>
          <a:xfrm>
            <a:off x="1085850" y="2926080"/>
            <a:ext cx="1245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  <a:r>
              <a:rPr lang="en-US" sz="4400" spc="-8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en-US" sz="4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sz="4400" spc="-3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models,</a:t>
            </a:r>
            <a:r>
              <a:rPr lang="en-US" sz="4400" spc="-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spc="-10" dirty="0">
                <a:latin typeface="Calibri" panose="020F0502020204030204" pitchFamily="34" charset="0"/>
                <a:cs typeface="Calibri" panose="020F0502020204030204" pitchFamily="34" charset="0"/>
              </a:rPr>
              <a:t>logistic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sz="4400" spc="-114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4400" spc="-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random</a:t>
            </a:r>
            <a:r>
              <a:rPr lang="en-US" sz="4400" spc="-9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spc="-10" dirty="0">
                <a:latin typeface="Calibri" panose="020F0502020204030204" pitchFamily="34" charset="0"/>
                <a:cs typeface="Calibri" panose="020F0502020204030204" pitchFamily="34" charset="0"/>
              </a:rPr>
              <a:t>forests</a:t>
            </a:r>
            <a:endParaRPr lang="en-US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3679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2881</TotalTime>
  <Words>586</Words>
  <Application>Microsoft Office PowerPoint</Application>
  <PresentationFormat>Custom</PresentationFormat>
  <Paragraphs>92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Gill Sans MT</vt:lpstr>
      <vt:lpstr>Arial</vt:lpstr>
      <vt:lpstr>Calibri</vt:lpstr>
      <vt:lpstr>Arial MT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Ananta Ghimire</cp:lastModifiedBy>
  <cp:revision>5</cp:revision>
  <dcterms:created xsi:type="dcterms:W3CDTF">2025-03-09T12:25:01Z</dcterms:created>
  <dcterms:modified xsi:type="dcterms:W3CDTF">2025-03-11T12:28:59Z</dcterms:modified>
</cp:coreProperties>
</file>